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311" r:id="rId5"/>
    <p:sldId id="312" r:id="rId6"/>
    <p:sldId id="372" r:id="rId7"/>
    <p:sldId id="373" r:id="rId8"/>
    <p:sldId id="398" r:id="rId9"/>
    <p:sldId id="374" r:id="rId10"/>
    <p:sldId id="375" r:id="rId11"/>
    <p:sldId id="399" r:id="rId12"/>
    <p:sldId id="400" r:id="rId13"/>
    <p:sldId id="401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 showGuides="1">
      <p:cViewPr varScale="1">
        <p:scale>
          <a:sx n="46" d="100"/>
          <a:sy n="46" d="100"/>
        </p:scale>
        <p:origin x="77" y="101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bfb1c1540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109;gfbfb1c154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bfb1c1540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109;gfbfb1c154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bfb1c1540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109;gfbfb1c154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bfb1c1540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109;gfbfb1c154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bfb1c1540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109;gfbfb1c154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bfb1c1540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109;gfbfb1c154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bfb1c1540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109;gfbfb1c154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bfb1c1540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109;gfbfb1c154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bfb1c1540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109;gfbfb1c154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bfb1c1540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109;gfbfb1c154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png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emf"/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emf"/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1"/>
          <a:srcRect t="30494" r="95477"/>
          <a:stretch>
            <a:fillRect/>
          </a:stretch>
        </p:blipFill>
        <p:spPr>
          <a:xfrm>
            <a:off x="-179544" y="0"/>
            <a:ext cx="63030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2193792" y="4831214"/>
            <a:ext cx="8353458" cy="101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Institute of Data Science,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Engineering and Technology Lahore.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7F7F7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798641" y="2026786"/>
            <a:ext cx="11143759" cy="2235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7B"/>
              </a:buClr>
              <a:buSzPts val="4800"/>
              <a:buFont typeface="Times New Roman" panose="02020603050405020304"/>
              <a:buNone/>
            </a:pPr>
            <a:r>
              <a:rPr lang="en-US" sz="4800" dirty="0">
                <a:solidFill>
                  <a:srgbClr val="1E477B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Spatial and Temporal Dynamics of Dengue Healthcare Data</a:t>
            </a:r>
            <a:endParaRPr sz="4800" dirty="0">
              <a:solidFill>
                <a:srgbClr val="1E477B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7B"/>
              </a:buClr>
              <a:buSzPts val="4800"/>
              <a:buFont typeface="Times New Roman" panose="02020603050405020304"/>
              <a:buNone/>
            </a:pPr>
            <a:endParaRPr sz="4800" dirty="0">
              <a:solidFill>
                <a:srgbClr val="1E477B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2484120" y="3714750"/>
            <a:ext cx="7772400" cy="99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Presented To: Dr. Muhammad Awais Hassan</a:t>
            </a:r>
            <a:endParaRPr lang="en-US" sz="24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Presented By: Aqib Javaid 2024-MS-DS-129</a:t>
            </a:r>
            <a:endParaRPr lang="en-US" sz="24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192057" y="172891"/>
            <a:ext cx="842171" cy="8471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2;p14"/>
          <p:cNvSpPr txBox="1"/>
          <p:nvPr/>
        </p:nvSpPr>
        <p:spPr>
          <a:xfrm>
            <a:off x="4193090" y="5961160"/>
            <a:ext cx="7603958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CS-608 Advanced Techniques in Data Science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 rotWithShape="1">
          <a:blip r:embed="rId1"/>
          <a:srcRect t="30492" r="95477"/>
          <a:stretch>
            <a:fillRect/>
          </a:stretch>
        </p:blipFill>
        <p:spPr>
          <a:xfrm>
            <a:off x="-179544" y="0"/>
            <a:ext cx="630308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706755" y="483235"/>
            <a:ext cx="10018395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7B"/>
              </a:buClr>
              <a:buSzPts val="4800"/>
              <a:buFont typeface="Times New Roman" panose="02020603050405020304"/>
              <a:buNone/>
            </a:pPr>
            <a:r>
              <a:rPr lang="en-US" sz="4800" dirty="0">
                <a:solidFill>
                  <a:srgbClr val="1E477B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Results and Discussion</a:t>
            </a:r>
            <a:endParaRPr lang="en-US" sz="4800" dirty="0">
              <a:solidFill>
                <a:srgbClr val="1E477B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1145598" y="1329623"/>
            <a:ext cx="9749400" cy="400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8300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0" marR="0" lvl="1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outperformed SVR in overall R².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0" marR="0" lvl="1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transformation significantly improved model predictions.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8300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0" marR="0" lvl="1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is more robust for this problem, while SVR has niche strengths.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54877" y="188954"/>
            <a:ext cx="842171" cy="8471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2;p14"/>
          <p:cNvSpPr txBox="1"/>
          <p:nvPr/>
        </p:nvSpPr>
        <p:spPr>
          <a:xfrm>
            <a:off x="4193090" y="5961160"/>
            <a:ext cx="7603958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CS-608 Advanced Techniques in Data Science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 rotWithShape="1">
          <a:blip r:embed="rId1"/>
          <a:srcRect t="30492" r="95477"/>
          <a:stretch>
            <a:fillRect/>
          </a:stretch>
        </p:blipFill>
        <p:spPr>
          <a:xfrm>
            <a:off x="-179544" y="0"/>
            <a:ext cx="630308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706755" y="483235"/>
            <a:ext cx="10018395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7B"/>
              </a:buClr>
              <a:buSzPts val="4800"/>
              <a:buFont typeface="Times New Roman" panose="02020603050405020304"/>
              <a:buNone/>
            </a:pPr>
            <a:r>
              <a:rPr lang="en-US" sz="4800" dirty="0">
                <a:solidFill>
                  <a:srgbClr val="1E477B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Conclusion and Future Work</a:t>
            </a:r>
            <a:endParaRPr lang="en-US" sz="4800" dirty="0">
              <a:solidFill>
                <a:srgbClr val="1E477B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1145598" y="1329623"/>
            <a:ext cx="9749400" cy="400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8300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0" marR="0" lvl="1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Insights gained in dengue trends by location, time, and demographics.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0" marR="0" lvl="1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models can assist in resource allocation.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8300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Directions: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0" marR="0" lvl="1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Incorporate additional features for forecasting (e.g., weather data).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0" marR="0" lvl="1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Extend analysis to recent datasets for better applicability.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54877" y="188954"/>
            <a:ext cx="842171" cy="8471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2;p14"/>
          <p:cNvSpPr txBox="1"/>
          <p:nvPr/>
        </p:nvSpPr>
        <p:spPr>
          <a:xfrm>
            <a:off x="4193090" y="5961160"/>
            <a:ext cx="7603958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CS-608 Advanced Techniques in Data Science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 rotWithShape="1">
          <a:blip r:embed="rId1"/>
          <a:srcRect t="30492" r="95477"/>
          <a:stretch>
            <a:fillRect/>
          </a:stretch>
        </p:blipFill>
        <p:spPr>
          <a:xfrm>
            <a:off x="-179544" y="0"/>
            <a:ext cx="630308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702310" y="897255"/>
            <a:ext cx="10001885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7B"/>
              </a:buClr>
              <a:buSzPts val="4800"/>
              <a:buFont typeface="Times New Roman" panose="02020603050405020304"/>
              <a:buNone/>
            </a:pPr>
            <a:r>
              <a:rPr lang="en-US" sz="4800" dirty="0">
                <a:solidFill>
                  <a:srgbClr val="1E477B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Problem Statement and Motivation</a:t>
            </a:r>
            <a:endParaRPr lang="en-US" sz="4800" dirty="0">
              <a:solidFill>
                <a:srgbClr val="1E477B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1145540" y="1559560"/>
            <a:ext cx="9749155" cy="424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40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endParaRPr lang="en-US" altLang="en-US" sz="20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68300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Problem Statement:</a:t>
            </a:r>
            <a:endParaRPr lang="en-US" sz="2800" b="1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25500" marR="0" lvl="1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Dengue fever’s spatial and temporal dynamics challenge healthcare systems.</a:t>
            </a:r>
            <a:endParaRPr lang="en-US" altLang="en-US" sz="28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25500" marR="0" lvl="1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Objective: Provide actionable insights for epidemic control.</a:t>
            </a:r>
            <a:endParaRPr lang="en-US" altLang="en-US" sz="28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68300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Motivation:</a:t>
            </a:r>
            <a:endParaRPr lang="en-US" altLang="en-US" sz="2800" b="1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25500" marR="0" lvl="1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Understand geographical hotspots.</a:t>
            </a:r>
            <a:endParaRPr lang="en-US" altLang="en-US" sz="28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25500" marR="0" lvl="1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Analyze demographic and seasonal patterns for better preparedness.</a:t>
            </a:r>
            <a:endParaRPr lang="en-US" altLang="en-US" sz="28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0" indent="-4318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Char char="●"/>
            </a:pPr>
            <a:endParaRPr lang="en-US" sz="3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457200" marR="0" lvl="0" indent="-431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Char char="●"/>
            </a:pPr>
            <a:endParaRPr lang="en-US" sz="3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endParaRPr lang="en-US" sz="32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endParaRPr lang="en-US" sz="32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54877" y="188954"/>
            <a:ext cx="842171" cy="8471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2;p14"/>
          <p:cNvSpPr txBox="1"/>
          <p:nvPr/>
        </p:nvSpPr>
        <p:spPr>
          <a:xfrm>
            <a:off x="4193090" y="5961160"/>
            <a:ext cx="7603958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CS-608 Advanced Techniques in Data Science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 rotWithShape="1">
          <a:blip r:embed="rId1"/>
          <a:srcRect t="30492" r="95477"/>
          <a:stretch>
            <a:fillRect/>
          </a:stretch>
        </p:blipFill>
        <p:spPr>
          <a:xfrm>
            <a:off x="-179544" y="0"/>
            <a:ext cx="630308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706755" y="483235"/>
            <a:ext cx="10018395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7B"/>
              </a:buClr>
              <a:buSzPts val="4800"/>
              <a:buFont typeface="Times New Roman" panose="02020603050405020304"/>
              <a:buNone/>
            </a:pPr>
            <a:r>
              <a:rPr lang="en-US" sz="4800" dirty="0">
                <a:solidFill>
                  <a:srgbClr val="1E477B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Objectives</a:t>
            </a:r>
            <a:endParaRPr lang="en-US" sz="4800" dirty="0">
              <a:solidFill>
                <a:srgbClr val="1E477B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1145598" y="1329623"/>
            <a:ext cx="9749400" cy="400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318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Char char="●"/>
            </a:pPr>
            <a:endParaRPr lang="en-US" altLang="en-US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0" marR="0" lvl="1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Spatial Analysis: Identify geographical hotspots using clustering and heatmaps.</a:t>
            </a:r>
            <a:endParaRPr lang="en-US" altLang="en-US" sz="28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0" marR="0" lvl="1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Temporal Trends: Analyze time-based patterns and anomalies.</a:t>
            </a:r>
            <a:endParaRPr lang="en-US" altLang="en-US" sz="28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0" marR="0" lvl="1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Demographics: Explore age and gender distributions.</a:t>
            </a:r>
            <a:endParaRPr lang="en-US" altLang="en-US" sz="28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0" marR="0" lvl="1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Modeling: Use ML for forecasting and hotspot intensity estimation.</a:t>
            </a:r>
            <a:endParaRPr lang="en-US" altLang="en-US" sz="28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54877" y="188954"/>
            <a:ext cx="842171" cy="8471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2;p14"/>
          <p:cNvSpPr txBox="1"/>
          <p:nvPr/>
        </p:nvSpPr>
        <p:spPr>
          <a:xfrm>
            <a:off x="4193090" y="5961160"/>
            <a:ext cx="7603958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CS-608 Advanced Techniques in Data Science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 rotWithShape="1">
          <a:blip r:embed="rId1"/>
          <a:srcRect t="30492" r="95477"/>
          <a:stretch>
            <a:fillRect/>
          </a:stretch>
        </p:blipFill>
        <p:spPr>
          <a:xfrm>
            <a:off x="-179544" y="0"/>
            <a:ext cx="630308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706755" y="483235"/>
            <a:ext cx="10018395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7B"/>
              </a:buClr>
              <a:buSzPts val="4800"/>
              <a:buFont typeface="Times New Roman" panose="02020603050405020304"/>
              <a:buNone/>
            </a:pPr>
            <a:r>
              <a:rPr lang="en-US" sz="4800" dirty="0">
                <a:solidFill>
                  <a:srgbClr val="1E477B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 Wrangling (Preprocessing)</a:t>
            </a:r>
            <a:endParaRPr lang="en-US" sz="4800" dirty="0">
              <a:solidFill>
                <a:srgbClr val="1E477B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1145598" y="1329623"/>
            <a:ext cx="9749400" cy="400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 handled via modes or dropped.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2600" marR="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Address standardization and mapping to coordinates.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2600" marR="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Outliers identified using IQR for complaints and age.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2600" marR="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 engineered: Age groups, latitude/longitude, month extraction.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54877" y="188954"/>
            <a:ext cx="842171" cy="84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540" y="2727325"/>
            <a:ext cx="4053205" cy="33566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955" y="2940050"/>
            <a:ext cx="3858895" cy="31438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rcRect r="60735" b="46531"/>
          <a:stretch>
            <a:fillRect/>
          </a:stretch>
        </p:blipFill>
        <p:spPr>
          <a:xfrm>
            <a:off x="9150350" y="1157605"/>
            <a:ext cx="2245360" cy="2020570"/>
          </a:xfrm>
          <a:prstGeom prst="rect">
            <a:avLst/>
          </a:prstGeom>
        </p:spPr>
      </p:pic>
      <p:sp>
        <p:nvSpPr>
          <p:cNvPr id="10" name="Google Shape;102;p14"/>
          <p:cNvSpPr txBox="1"/>
          <p:nvPr/>
        </p:nvSpPr>
        <p:spPr>
          <a:xfrm>
            <a:off x="4193090" y="6358670"/>
            <a:ext cx="7603958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CS-608 Advanced Techniques in Data Science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 rotWithShape="1">
          <a:blip r:embed="rId1"/>
          <a:srcRect t="30492" r="95477"/>
          <a:stretch>
            <a:fillRect/>
          </a:stretch>
        </p:blipFill>
        <p:spPr>
          <a:xfrm>
            <a:off x="-179544" y="0"/>
            <a:ext cx="630308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706755" y="483235"/>
            <a:ext cx="10018395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7B"/>
              </a:buClr>
              <a:buSzPts val="4800"/>
              <a:buFont typeface="Times New Roman" panose="02020603050405020304"/>
              <a:buNone/>
            </a:pPr>
            <a:r>
              <a:rPr lang="en-US" sz="4800" dirty="0">
                <a:solidFill>
                  <a:srgbClr val="1E477B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Analysis Techniques</a:t>
            </a:r>
            <a:endParaRPr lang="en-US" sz="4800" dirty="0">
              <a:solidFill>
                <a:srgbClr val="1E477B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1145598" y="1329623"/>
            <a:ext cx="9749400" cy="400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8300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Spatial Analysis: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0" marR="0" lvl="1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Hotspot generation using SVM with RBF kernel.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0" marR="0" lvl="1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Visualized intensity via Folium heatmaps.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8300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Temporal Analysis: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0" marR="0" lvl="1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Stationarity Check: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82700" marR="0" lvl="2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Conducted using the Augmented Dickey-Fuller (ADF) test.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82700" marR="0" lvl="2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Null Hypothesis (H₀): The time series is non-stationary.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82700" marR="0" lvl="2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Results: Rejected H₀ confirming stationarity.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0" marR="0" lvl="1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Time-series trends using STL decomposition for seasonality and anomalies.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0" marR="0" lvl="1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Detected anomalies with IQR on residuals.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54877" y="188954"/>
            <a:ext cx="842171" cy="84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740" y="1036320"/>
            <a:ext cx="4008120" cy="1958340"/>
          </a:xfrm>
          <a:prstGeom prst="rect">
            <a:avLst/>
          </a:prstGeom>
        </p:spPr>
      </p:pic>
      <p:sp>
        <p:nvSpPr>
          <p:cNvPr id="3" name="Google Shape;102;p14"/>
          <p:cNvSpPr txBox="1"/>
          <p:nvPr/>
        </p:nvSpPr>
        <p:spPr>
          <a:xfrm>
            <a:off x="4193090" y="5961160"/>
            <a:ext cx="7603958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CS-608 Advanced Techniques in Data Science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 rotWithShape="1">
          <a:blip r:embed="rId1"/>
          <a:srcRect t="30492" r="95477"/>
          <a:stretch>
            <a:fillRect/>
          </a:stretch>
        </p:blipFill>
        <p:spPr>
          <a:xfrm>
            <a:off x="-179544" y="0"/>
            <a:ext cx="630308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706755" y="483235"/>
            <a:ext cx="10018395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7B"/>
              </a:buClr>
              <a:buSzPts val="4800"/>
              <a:buFont typeface="Times New Roman" panose="02020603050405020304"/>
              <a:buNone/>
            </a:pPr>
            <a:r>
              <a:rPr lang="en-US" sz="4800" dirty="0">
                <a:solidFill>
                  <a:srgbClr val="1E477B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Analysis Techniques</a:t>
            </a:r>
            <a:endParaRPr lang="en-US" sz="4800" dirty="0">
              <a:solidFill>
                <a:srgbClr val="1E477B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1145598" y="1329623"/>
            <a:ext cx="9749400" cy="400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40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54877" y="188954"/>
            <a:ext cx="842171" cy="84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r="7821"/>
          <a:stretch>
            <a:fillRect/>
          </a:stretch>
        </p:blipFill>
        <p:spPr>
          <a:xfrm>
            <a:off x="878205" y="1443355"/>
            <a:ext cx="5126990" cy="33674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44650"/>
            <a:ext cx="5789930" cy="3013710"/>
          </a:xfrm>
          <a:prstGeom prst="rect">
            <a:avLst/>
          </a:prstGeom>
        </p:spPr>
      </p:pic>
      <p:sp>
        <p:nvSpPr>
          <p:cNvPr id="6" name="Google Shape;102;p14"/>
          <p:cNvSpPr txBox="1"/>
          <p:nvPr/>
        </p:nvSpPr>
        <p:spPr>
          <a:xfrm>
            <a:off x="4193090" y="5961160"/>
            <a:ext cx="7603958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CS-608 Advanced Techniques in Data Science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 rotWithShape="1">
          <a:blip r:embed="rId1"/>
          <a:srcRect t="30492" r="95477"/>
          <a:stretch>
            <a:fillRect/>
          </a:stretch>
        </p:blipFill>
        <p:spPr>
          <a:xfrm>
            <a:off x="-179544" y="0"/>
            <a:ext cx="630308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706755" y="483235"/>
            <a:ext cx="7710170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7B"/>
              </a:buClr>
              <a:buSzPts val="4800"/>
              <a:buFont typeface="Times New Roman" panose="02020603050405020304"/>
              <a:buNone/>
            </a:pPr>
            <a:r>
              <a:rPr lang="en-US" sz="4800" dirty="0">
                <a:solidFill>
                  <a:srgbClr val="1E477B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 Aggregation using K-Means</a:t>
            </a:r>
            <a:endParaRPr lang="en-US" sz="4800" dirty="0">
              <a:solidFill>
                <a:srgbClr val="1E477B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1145598" y="1329623"/>
            <a:ext cx="9749400" cy="400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8300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Aggregated dengue cases by gender, month, and location.</a:t>
            </a:r>
            <a:endParaRPr lang="en-US" alt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368300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K-Means clustering with optimal k determined by the Elbow Method.</a:t>
            </a:r>
            <a:endParaRPr lang="en-US" alt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368300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Clustered data visualized on Folium maps.</a:t>
            </a:r>
            <a:endParaRPr lang="en-US" alt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457200" marR="0" lvl="0" indent="-431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Char char="●"/>
            </a:pPr>
            <a:endParaRPr lang="en-US" sz="24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Females-May                                                  Males-May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54877" y="188954"/>
            <a:ext cx="842171" cy="84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485" y="1036320"/>
            <a:ext cx="2887980" cy="21837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610" y="3220085"/>
            <a:ext cx="4673600" cy="2666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55" y="3220720"/>
            <a:ext cx="4681855" cy="2665730"/>
          </a:xfrm>
          <a:prstGeom prst="rect">
            <a:avLst/>
          </a:prstGeom>
        </p:spPr>
      </p:pic>
      <p:sp>
        <p:nvSpPr>
          <p:cNvPr id="6" name="Google Shape;102;p14"/>
          <p:cNvSpPr txBox="1"/>
          <p:nvPr/>
        </p:nvSpPr>
        <p:spPr>
          <a:xfrm>
            <a:off x="4193090" y="5961160"/>
            <a:ext cx="7603958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CS-608 Advanced Techniques in Data Science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 rotWithShape="1">
          <a:blip r:embed="rId1"/>
          <a:srcRect t="30492" r="95477"/>
          <a:stretch>
            <a:fillRect/>
          </a:stretch>
        </p:blipFill>
        <p:spPr>
          <a:xfrm>
            <a:off x="-179544" y="0"/>
            <a:ext cx="630308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706755" y="483235"/>
            <a:ext cx="10018395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7B"/>
              </a:buClr>
              <a:buSzPts val="4800"/>
              <a:buFont typeface="Times New Roman" panose="02020603050405020304"/>
              <a:buNone/>
            </a:pPr>
            <a:r>
              <a:rPr lang="en-US" sz="4800" dirty="0">
                <a:solidFill>
                  <a:srgbClr val="1E477B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Predictive Modeling</a:t>
            </a:r>
            <a:endParaRPr lang="en-US" sz="4800" dirty="0">
              <a:solidFill>
                <a:srgbClr val="1E477B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1145598" y="1329623"/>
            <a:ext cx="9749400" cy="400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8300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Approach: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82700" marR="0" lvl="2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Targeted prediction: Total males, females, and age group distributions.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0" marR="0" lvl="1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Models Used: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82700" marR="0" lvl="2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Regression: Captures non-linear patterns.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82700" marR="0" lvl="2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SVR (RBF Kernel): Maps data to higher-dimensional spaces for accuracy.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0" marR="0" lvl="1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Metrics: R², MAE, MSE.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54877" y="188954"/>
            <a:ext cx="842171" cy="84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65" y="3409950"/>
            <a:ext cx="3512820" cy="2948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b="82109"/>
          <a:stretch>
            <a:fillRect/>
          </a:stretch>
        </p:blipFill>
        <p:spPr>
          <a:xfrm>
            <a:off x="6096000" y="3332480"/>
            <a:ext cx="3168015" cy="911225"/>
          </a:xfrm>
          <a:prstGeom prst="rect">
            <a:avLst/>
          </a:prstGeom>
        </p:spPr>
      </p:pic>
      <p:sp>
        <p:nvSpPr>
          <p:cNvPr id="7" name="Google Shape;102;p14"/>
          <p:cNvSpPr txBox="1"/>
          <p:nvPr/>
        </p:nvSpPr>
        <p:spPr>
          <a:xfrm>
            <a:off x="4193090" y="5961160"/>
            <a:ext cx="7603958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CS-608 Advanced Techniques in Data Science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 rotWithShape="1">
          <a:blip r:embed="rId1"/>
          <a:srcRect t="30492" r="95477"/>
          <a:stretch>
            <a:fillRect/>
          </a:stretch>
        </p:blipFill>
        <p:spPr>
          <a:xfrm>
            <a:off x="-179544" y="0"/>
            <a:ext cx="630308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706755" y="483235"/>
            <a:ext cx="10018395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7B"/>
              </a:buClr>
              <a:buSzPts val="4800"/>
              <a:buFont typeface="Times New Roman" panose="02020603050405020304"/>
              <a:buNone/>
            </a:pPr>
            <a:r>
              <a:rPr lang="en-US" sz="4800" dirty="0">
                <a:solidFill>
                  <a:srgbClr val="1E477B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Log Transformation for Optimization</a:t>
            </a:r>
            <a:endParaRPr lang="en-US" sz="4800" dirty="0">
              <a:solidFill>
                <a:srgbClr val="1E477B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1145598" y="1329623"/>
            <a:ext cx="9749400" cy="400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8300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0" marR="0" lvl="1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Stabilize variance and reduce outlier effects.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0" marR="0" lvl="1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 regression performance for skewed data.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8300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Impact: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0" marR="0" lvl="1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R², reduced MAE and MSE for both Random Forest and SVR models.</a:t>
            </a:r>
            <a:endParaRPr lang="en-US" alt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54877" y="188954"/>
            <a:ext cx="842171" cy="8471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2;p14"/>
          <p:cNvSpPr txBox="1"/>
          <p:nvPr/>
        </p:nvSpPr>
        <p:spPr>
          <a:xfrm>
            <a:off x="4193090" y="5961160"/>
            <a:ext cx="7603958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CS-608 Advanced Techniques in Data Science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3397</Words>
  <Application>WPS Presentation</Application>
  <PresentationFormat>Widescreen</PresentationFormat>
  <Paragraphs>126</Paragraphs>
  <Slides>11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SimSun</vt:lpstr>
      <vt:lpstr>Wingdings</vt:lpstr>
      <vt:lpstr>Arial</vt:lpstr>
      <vt:lpstr>Calibri</vt:lpstr>
      <vt:lpstr>Calibri</vt:lpstr>
      <vt:lpstr>Times New Roman</vt:lpstr>
      <vt:lpstr>Times New Roman</vt:lpstr>
      <vt:lpstr>Microsoft YaHei</vt:lpstr>
      <vt:lpstr>Arial Unicode MS</vt:lpstr>
      <vt:lpstr>Office Theme</vt:lpstr>
      <vt:lpstr>Exploratory Data Analysis (EDA)  Dataset: Depression Analysis using NLP</vt:lpstr>
      <vt:lpstr>General Overview</vt:lpstr>
      <vt:lpstr>Column Explanations</vt:lpstr>
      <vt:lpstr>Column Explanations</vt:lpstr>
      <vt:lpstr>Column Explanations</vt:lpstr>
      <vt:lpstr>Analysis Techniques</vt:lpstr>
      <vt:lpstr>Data Preprocessing</vt:lpstr>
      <vt:lpstr>Data Preprocessing</vt:lpstr>
      <vt:lpstr>Predictive Modeling</vt:lpstr>
      <vt:lpstr>Log Transformation for Optimization</vt:lpstr>
      <vt:lpstr>Results and Discussion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Visual Analytics Toolkit for  </dc:title>
  <dc:creator/>
  <cp:lastModifiedBy>drfak</cp:lastModifiedBy>
  <cp:revision>169</cp:revision>
  <dcterms:created xsi:type="dcterms:W3CDTF">2022-11-16T14:05:00Z</dcterms:created>
  <dcterms:modified xsi:type="dcterms:W3CDTF">2024-12-13T14:21:10Z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AB3C099AA3CA49A5941BC0B0F324488C</vt:lpwstr>
  </property>
  <property fmtid="{D5CDD505-2E9C-101B-9397-08002B2CF9AE}" pid="3" name="KSOProductBuildVer">
    <vt:lpwstr>1033-12.2.0.19307</vt:lpwstr>
  </property>
</Properties>
</file>